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8" r:id="rId4"/>
    <p:sldId id="257" r:id="rId5"/>
    <p:sldId id="259" r:id="rId6"/>
    <p:sldId id="268" r:id="rId7"/>
    <p:sldId id="260" r:id="rId8"/>
    <p:sldId id="26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00" autoAdjust="0"/>
  </p:normalViewPr>
  <p:slideViewPr>
    <p:cSldViewPr>
      <p:cViewPr>
        <p:scale>
          <a:sx n="50" d="100"/>
          <a:sy n="50" d="100"/>
        </p:scale>
        <p:origin x="-2460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E504E9B-B6FA-4DF3-A234-B4F4659DE1D7}" type="datetimeFigureOut">
              <a:rPr/>
              <a:pPr>
                <a:defRPr/>
              </a:pPr>
              <a:t>08/10/2013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F9742BB-7753-408D-B666-ACCE8DD81EC9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6F03E4-5C74-4970-84D7-8DF763ECA207}" type="datetimeFigureOut">
              <a:rPr/>
              <a:pPr>
                <a:defRPr/>
              </a:pPr>
              <a:t>08/10/2013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s-ES" noProof="0"/>
              <a:t>Haga clic para modificar los estilos de título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2852A1-4948-4248-9744-BB31B2916895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DFA822-726C-4E93-8641-EDB09B701A1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1016F7-1D91-4AE1-A9BB-F2F6BF095A14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5D62D9-6DD9-47BE-8FB5-E81BEE1DF723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1F315F-73DA-44BA-B630-C5EA8353213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1C7BAC-FCE8-4F97-8DCD-DFC9D4FADAB2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64B231-E4A2-4627-BC6D-9A28842C9815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3FBB4A-D1D4-4903-8F87-774E110C999B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B11ED3-A638-4CFB-AEB3-3E3977A7410D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113850-4E67-4F63-8573-FD7234DE8132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17BBB0-C787-4424-B8BA-83B98291A0B7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97923E-7B45-46FE-B238-7D65B66FD1F3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151C71-7533-4BF4-9BCB-86840A1D2F84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5"/>
            <p:cNvSpPr/>
            <p:nvPr userDrawn="1"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" name="Rectangle 13"/>
            <p:cNvSpPr/>
            <p:nvPr userDrawn="1"/>
          </p:nvSpPr>
          <p:spPr>
            <a:xfrm>
              <a:off x="0" y="5257800"/>
              <a:ext cx="9144000" cy="1600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3352800"/>
              <a:ext cx="9144000" cy="182721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9" name="Straight Connector 10"/>
            <p:cNvCxnSpPr/>
            <p:nvPr/>
          </p:nvCxnSpPr>
          <p:spPr>
            <a:xfrm>
              <a:off x="0" y="5181600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55676" y="3373031"/>
            <a:ext cx="8229600" cy="2043684"/>
          </a:xfrm>
          <a:noFill/>
        </p:spPr>
        <p:txBody>
          <a:bodyPr>
            <a:normAutofit/>
          </a:bodyPr>
          <a:lstStyle>
            <a:lvl1pPr algn="l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es-ES" sz="7000" kern="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66801" y="5429252"/>
            <a:ext cx="8129524" cy="757517"/>
          </a:xfrm>
        </p:spPr>
        <p:txBody>
          <a:bodyPr/>
          <a:lstStyle>
            <a:lvl1pPr marL="0" indent="0" algn="l" latinLnBrk="0">
              <a:buNone/>
              <a:defRPr lang="es-ES" sz="1600" kern="100" cap="all" spc="1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0AA09-842E-42D8-A2C3-BBB42F07E5D3}" type="datetimeFigureOut">
              <a:rPr/>
              <a:pPr>
                <a:defRPr/>
              </a:pPr>
              <a:t>08/10/2013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372A1-07A5-4A28-B009-7329026CA42B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8"/>
            <p:cNvSpPr/>
            <p:nvPr userDrawn="1"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" name="Rectangle 12"/>
            <p:cNvSpPr/>
            <p:nvPr userDrawn="1"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8" name="Straight Connector 10"/>
            <p:cNvCxnSpPr/>
            <p:nvPr/>
          </p:nvCxnSpPr>
          <p:spPr>
            <a:xfrm>
              <a:off x="0" y="341313"/>
              <a:ext cx="9144000" cy="1587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>
              <a:off x="0" y="6505575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2" y="3962402"/>
            <a:ext cx="8153399" cy="1371599"/>
          </a:xfrm>
        </p:spPr>
        <p:txBody>
          <a:bodyPr/>
          <a:lstStyle>
            <a:lvl1pPr algn="l" latinLnBrk="0">
              <a:defRPr lang="es-ES" sz="4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57276" y="5438776"/>
            <a:ext cx="8129524" cy="904875"/>
          </a:xfrm>
        </p:spPr>
        <p:txBody>
          <a:bodyPr/>
          <a:lstStyle>
            <a:lvl1pPr marL="0" indent="0" latinLnBrk="0">
              <a:buNone/>
              <a:defRPr lang="es-ES" sz="14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ido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33400" y="1600201"/>
            <a:ext cx="3962400" cy="4419600"/>
          </a:xfrm>
        </p:spPr>
        <p:txBody>
          <a:bodyPr/>
          <a:lstStyle>
            <a:lvl1pPr latinLnBrk="0">
              <a:defRPr lang="es-ES" sz="2800"/>
            </a:lvl1pPr>
            <a:lvl2pPr>
              <a:defRPr lang="es-ES" sz="2400"/>
            </a:lvl2pPr>
            <a:lvl3pPr>
              <a:defRPr lang="es-ES" sz="2000"/>
            </a:lvl3pPr>
            <a:lvl4pPr>
              <a:defRPr lang="es-ES" sz="1800"/>
            </a:lvl4pPr>
            <a:lvl5pPr>
              <a:defRPr lang="es-ES" sz="1800"/>
            </a:lvl5pPr>
            <a:lvl6pPr>
              <a:defRPr lang="es-ES" sz="1800"/>
            </a:lvl6pPr>
            <a:lvl7pPr>
              <a:defRPr lang="es-ES" sz="1800"/>
            </a:lvl7pPr>
            <a:lvl8pPr>
              <a:defRPr lang="es-ES" sz="1800"/>
            </a:lvl8pPr>
            <a:lvl9pPr>
              <a:defRPr lang="es-ES"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62400" cy="4419600"/>
          </a:xfrm>
        </p:spPr>
        <p:txBody>
          <a:bodyPr/>
          <a:lstStyle>
            <a:lvl1pPr latinLnBrk="0">
              <a:defRPr lang="es-ES" sz="2800"/>
            </a:lvl1pPr>
            <a:lvl2pPr>
              <a:defRPr lang="es-ES" sz="2400"/>
            </a:lvl2pPr>
            <a:lvl3pPr>
              <a:defRPr lang="es-ES" sz="2000"/>
            </a:lvl3pPr>
            <a:lvl4pPr>
              <a:defRPr lang="es-ES" sz="1800"/>
            </a:lvl4pPr>
            <a:lvl5pPr>
              <a:defRPr lang="es-ES" sz="1800"/>
            </a:lvl5pPr>
            <a:lvl6pPr>
              <a:defRPr lang="es-ES" sz="1800"/>
            </a:lvl6pPr>
            <a:lvl7pPr>
              <a:defRPr lang="es-ES" sz="1800"/>
            </a:lvl7pPr>
            <a:lvl8pPr>
              <a:defRPr lang="es-ES" sz="1800"/>
            </a:lvl8pPr>
            <a:lvl9pPr>
              <a:defRPr lang="es-ES"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67E3-C54D-4A9E-9BF0-DA8B7B8EE8CB}" type="datetimeFigureOut">
              <a:rPr/>
              <a:pPr>
                <a:defRPr/>
              </a:pPr>
              <a:t>08/10/2013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CD43C-4D5B-41D3-8C32-11881620D98E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es-ES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600201"/>
            <a:ext cx="3963988" cy="574675"/>
          </a:xfrm>
        </p:spPr>
        <p:txBody>
          <a:bodyPr anchor="b"/>
          <a:lstStyle>
            <a:lvl1pPr marL="0" indent="0" latinLnBrk="0">
              <a:buNone/>
              <a:defRPr lang="es-ES" sz="2400" b="1"/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533400" y="2174877"/>
            <a:ext cx="3963988" cy="3844925"/>
          </a:xfrm>
        </p:spPr>
        <p:txBody>
          <a:bodyPr/>
          <a:lstStyle>
            <a:lvl1pPr latinLnBrk="0">
              <a:defRPr lang="es-ES" sz="2400"/>
            </a:lvl1pPr>
            <a:lvl2pPr>
              <a:defRPr lang="es-ES" sz="2000"/>
            </a:lvl2pPr>
            <a:lvl3pPr>
              <a:defRPr lang="es-ES" sz="1800"/>
            </a:lvl3pPr>
            <a:lvl4pPr>
              <a:defRPr lang="es-ES" sz="1600"/>
            </a:lvl4pPr>
            <a:lvl5pPr>
              <a:defRPr lang="es-ES" sz="1600"/>
            </a:lvl5pPr>
            <a:lvl6pPr>
              <a:defRPr lang="es-ES" sz="1600"/>
            </a:lvl6pPr>
            <a:lvl7pPr>
              <a:defRPr lang="es-ES" sz="1600"/>
            </a:lvl7pPr>
            <a:lvl8pPr>
              <a:defRPr lang="es-ES" sz="1600"/>
            </a:lvl8pPr>
            <a:lvl9pPr>
              <a:defRPr lang="es-ES"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7" y="1600201"/>
            <a:ext cx="3965574" cy="574675"/>
          </a:xfrm>
        </p:spPr>
        <p:txBody>
          <a:bodyPr anchor="b"/>
          <a:lstStyle>
            <a:lvl1pPr marL="0" indent="0" latinLnBrk="0">
              <a:buNone/>
              <a:defRPr lang="es-ES" sz="2400" b="1"/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3965574" cy="3844925"/>
          </a:xfrm>
        </p:spPr>
        <p:txBody>
          <a:bodyPr/>
          <a:lstStyle>
            <a:lvl1pPr latinLnBrk="0">
              <a:defRPr lang="es-ES" sz="2400"/>
            </a:lvl1pPr>
            <a:lvl2pPr>
              <a:defRPr lang="es-ES" sz="2000"/>
            </a:lvl2pPr>
            <a:lvl3pPr>
              <a:defRPr lang="es-ES" sz="1800"/>
            </a:lvl3pPr>
            <a:lvl4pPr>
              <a:defRPr lang="es-ES" sz="1600"/>
            </a:lvl4pPr>
            <a:lvl5pPr>
              <a:defRPr lang="es-ES" sz="1600"/>
            </a:lvl5pPr>
            <a:lvl6pPr>
              <a:defRPr lang="es-ES" sz="1600"/>
            </a:lvl6pPr>
            <a:lvl7pPr>
              <a:defRPr lang="es-ES" sz="1600"/>
            </a:lvl7pPr>
            <a:lvl8pPr>
              <a:defRPr lang="es-ES" sz="1600"/>
            </a:lvl8pPr>
            <a:lvl9pPr>
              <a:defRPr lang="es-ES"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54430-7FF8-41C4-B4B0-53ADAF434774}" type="datetimeFigureOut">
              <a:rPr/>
              <a:pPr>
                <a:defRPr/>
              </a:pPr>
              <a:t>08/10/2013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CA4E0-B90F-4568-B52A-F10C56CAB9FE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C95F6-078C-4B06-BF81-90405D3EEA21}" type="datetimeFigureOut">
              <a:rPr/>
              <a:pPr>
                <a:defRPr/>
              </a:pPr>
              <a:t>08/10/2013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5B83-24B3-4795-94EB-92C6803B3434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2932114" cy="968375"/>
          </a:xfrm>
        </p:spPr>
        <p:txBody>
          <a:bodyPr/>
          <a:lstStyle>
            <a:lvl1pPr algn="l" latinLnBrk="0">
              <a:defRPr lang="es-ES" sz="2000" b="1"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457200"/>
            <a:ext cx="5035550" cy="5562602"/>
          </a:xfrm>
        </p:spPr>
        <p:txBody>
          <a:bodyPr/>
          <a:lstStyle>
            <a:lvl1pPr latinLnBrk="0">
              <a:defRPr lang="es-ES" sz="3200"/>
            </a:lvl1pPr>
            <a:lvl2pPr>
              <a:defRPr lang="es-ES" sz="2800"/>
            </a:lvl2pPr>
            <a:lvl3pPr>
              <a:defRPr lang="es-ES" sz="2400"/>
            </a:lvl3pPr>
            <a:lvl4pPr>
              <a:defRPr lang="es-ES" sz="2000"/>
            </a:lvl4pPr>
            <a:lvl5pPr>
              <a:defRPr lang="es-ES" sz="2000"/>
            </a:lvl5pPr>
            <a:lvl6pPr>
              <a:defRPr lang="es-ES" sz="2000"/>
            </a:lvl6pPr>
            <a:lvl7pPr>
              <a:defRPr lang="es-ES" sz="2000"/>
            </a:lvl7pPr>
            <a:lvl8pPr>
              <a:defRPr lang="es-ES" sz="2000"/>
            </a:lvl8pPr>
            <a:lvl9pPr>
              <a:defRPr lang="es-ES"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33400" y="1435101"/>
            <a:ext cx="2932114" cy="4584700"/>
          </a:xfrm>
        </p:spPr>
        <p:txBody>
          <a:bodyPr/>
          <a:lstStyle>
            <a:lvl1pPr marL="0" indent="0" latinLnBrk="0">
              <a:buNone/>
              <a:defRPr lang="es-ES" sz="1400"/>
            </a:lvl1pPr>
            <a:lvl2pPr marL="457200" indent="0">
              <a:buNone/>
              <a:defRPr lang="es-ES" sz="1200"/>
            </a:lvl2pPr>
            <a:lvl3pPr marL="914400" indent="0">
              <a:buNone/>
              <a:defRPr lang="es-ES" sz="1000"/>
            </a:lvl3pPr>
            <a:lvl4pPr marL="1371600" indent="0">
              <a:buNone/>
              <a:defRPr lang="es-ES" sz="900"/>
            </a:lvl4pPr>
            <a:lvl5pPr marL="1828800" indent="0">
              <a:buNone/>
              <a:defRPr lang="es-ES" sz="900"/>
            </a:lvl5pPr>
            <a:lvl6pPr marL="2286000" indent="0">
              <a:buNone/>
              <a:defRPr lang="es-ES" sz="900"/>
            </a:lvl6pPr>
            <a:lvl7pPr marL="2743200" indent="0">
              <a:buNone/>
              <a:defRPr lang="es-ES" sz="900"/>
            </a:lvl7pPr>
            <a:lvl8pPr marL="3200400" indent="0">
              <a:buNone/>
              <a:defRPr lang="es-ES" sz="900"/>
            </a:lvl8pPr>
            <a:lvl9pPr marL="3657600" indent="0">
              <a:buNone/>
              <a:defRPr lang="es-ES"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92E1-1BD6-440E-89E9-67577C4CAFA8}" type="datetimeFigureOut">
              <a:rPr/>
              <a:pPr>
                <a:defRPr/>
              </a:pPr>
              <a:t>08/10/2013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7F1F7-07E9-4AA1-91F3-E2352F13A14A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 latinLnBrk="0">
              <a:defRPr lang="es-ES" sz="2000" b="1"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latinLnBrk="0">
              <a:buNone/>
              <a:defRPr lang="es-ES" sz="3200"/>
            </a:lvl1pPr>
            <a:lvl2pPr marL="457200" indent="0">
              <a:buNone/>
              <a:defRPr lang="es-ES" sz="2800"/>
            </a:lvl2pPr>
            <a:lvl3pPr marL="914400" indent="0">
              <a:buNone/>
              <a:defRPr lang="es-ES" sz="2400"/>
            </a:lvl3pPr>
            <a:lvl4pPr marL="1371600" indent="0">
              <a:buNone/>
              <a:defRPr lang="es-ES" sz="2000"/>
            </a:lvl4pPr>
            <a:lvl5pPr marL="1828800" indent="0">
              <a:buNone/>
              <a:defRPr lang="es-ES" sz="2000"/>
            </a:lvl5pPr>
            <a:lvl6pPr marL="2286000" indent="0">
              <a:buNone/>
              <a:defRPr lang="es-ES" sz="2000"/>
            </a:lvl6pPr>
            <a:lvl7pPr marL="2743200" indent="0">
              <a:buNone/>
              <a:defRPr lang="es-ES" sz="2000"/>
            </a:lvl7pPr>
            <a:lvl8pPr marL="3200400" indent="0">
              <a:buNone/>
              <a:defRPr lang="es-ES" sz="2000"/>
            </a:lvl8pPr>
            <a:lvl9pPr marL="3657600" indent="0">
              <a:buNone/>
              <a:defRPr lang="es-ES"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 latinLnBrk="0">
              <a:buNone/>
              <a:defRPr lang="es-ES" sz="1400"/>
            </a:lvl1pPr>
            <a:lvl2pPr marL="457200" indent="0">
              <a:buNone/>
              <a:defRPr lang="es-ES" sz="1200"/>
            </a:lvl2pPr>
            <a:lvl3pPr marL="914400" indent="0">
              <a:buNone/>
              <a:defRPr lang="es-ES" sz="1000"/>
            </a:lvl3pPr>
            <a:lvl4pPr marL="1371600" indent="0">
              <a:buNone/>
              <a:defRPr lang="es-ES" sz="900"/>
            </a:lvl4pPr>
            <a:lvl5pPr marL="1828800" indent="0">
              <a:buNone/>
              <a:defRPr lang="es-ES" sz="900"/>
            </a:lvl5pPr>
            <a:lvl6pPr marL="2286000" indent="0">
              <a:buNone/>
              <a:defRPr lang="es-ES" sz="900"/>
            </a:lvl6pPr>
            <a:lvl7pPr marL="2743200" indent="0">
              <a:buNone/>
              <a:defRPr lang="es-ES" sz="900"/>
            </a:lvl7pPr>
            <a:lvl8pPr marL="3200400" indent="0">
              <a:buNone/>
              <a:defRPr lang="es-ES" sz="900"/>
            </a:lvl8pPr>
            <a:lvl9pPr marL="3657600" indent="0">
              <a:buNone/>
              <a:defRPr lang="es-ES"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E0A5-A71C-4670-9A13-AD78DD2BC131}" type="datetimeFigureOut">
              <a:rPr/>
              <a:pPr>
                <a:defRPr/>
              </a:pPr>
              <a:t>08/10/2013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50387-FBF3-4B4C-ACAC-5CA03A1386A6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ctangle 18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19"/>
          <p:cNvGrpSpPr>
            <a:grpSpLocks/>
          </p:cNvGrpSpPr>
          <p:nvPr/>
        </p:nvGrpSpPr>
        <p:grpSpPr bwMode="auto">
          <a:xfrm>
            <a:off x="304800" y="0"/>
            <a:ext cx="8534400" cy="6861175"/>
            <a:chOff x="304800" y="0"/>
            <a:chExt cx="8534400" cy="686065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457200" y="0"/>
              <a:ext cx="8229600" cy="64765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2" name="Rectangle 21"/>
            <p:cNvSpPr/>
            <p:nvPr userDrawn="1"/>
          </p:nvSpPr>
          <p:spPr>
            <a:xfrm flipH="1">
              <a:off x="457200" y="380971"/>
              <a:ext cx="8229600" cy="64765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686800" y="0"/>
              <a:ext cx="152400" cy="6476504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04800" y="384146"/>
              <a:ext cx="152400" cy="6476504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457200" y="6476504"/>
              <a:ext cx="8382000" cy="7619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6" name="Rectangle 25"/>
            <p:cNvSpPr/>
            <p:nvPr userDrawn="1"/>
          </p:nvSpPr>
          <p:spPr>
            <a:xfrm flipH="1">
              <a:off x="304800" y="311126"/>
              <a:ext cx="8382000" cy="7619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457200"/>
            <a:ext cx="80772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600200"/>
            <a:ext cx="80772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los estilos de título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10393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000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2A61E6C6-B99F-4776-8FBA-835E8BDC4D32}" type="datetimeFigureOut">
              <a:rPr/>
              <a:pPr>
                <a:defRPr/>
              </a:pPr>
              <a:t>08/10/2013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03938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es-ES" sz="1000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610393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000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12387B1-F0F8-47D4-BCE8-856A2DD79E4F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8" r:id="rId3"/>
    <p:sldLayoutId id="2147483662" r:id="rId4"/>
    <p:sldLayoutId id="2147483663" r:id="rId5"/>
    <p:sldLayoutId id="2147483664" r:id="rId6"/>
    <p:sldLayoutId id="2147483669" r:id="rId7"/>
    <p:sldLayoutId id="2147483665" r:id="rId8"/>
    <p:sldLayoutId id="2147483666" r:id="rId9"/>
  </p:sldLayoutIdLst>
  <p:txStyles>
    <p:titleStyle>
      <a:lvl1pPr algn="l" rtl="0" fontAlgn="base">
        <a:spcBef>
          <a:spcPct val="0"/>
        </a:spcBef>
        <a:spcAft>
          <a:spcPct val="0"/>
        </a:spcAft>
        <a:defRPr lang="es-ES"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lang="es-ES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lang="es-ES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lang="es-ES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lang="es-ES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lang="es-ES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229600" cy="2043112"/>
          </a:xfrm>
        </p:spPr>
        <p:txBody>
          <a:bodyPr rtlCol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defRPr/>
            </a:pPr>
            <a:r>
              <a:rPr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Productos</a:t>
            </a:r>
            <a:r>
              <a:rPr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Don Eli</a:t>
            </a:r>
            <a:endParaRPr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sz="2000" b="1" dirty="0" smtClean="0"/>
              <a:t>Control de calidad</a:t>
            </a:r>
            <a:endParaRPr sz="2000" b="1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476250"/>
            <a:ext cx="3976687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/>
          </p:cNvSpPr>
          <p:nvPr>
            <p:ph type="title"/>
          </p:nvPr>
        </p:nvSpPr>
        <p:spPr>
          <a:xfrm>
            <a:off x="539750" y="0"/>
            <a:ext cx="8077200" cy="1074738"/>
          </a:xfrm>
        </p:spPr>
        <p:txBody>
          <a:bodyPr/>
          <a:lstStyle/>
          <a:p>
            <a:r>
              <a:rPr b="1" smtClean="0"/>
              <a:t>Proceso</a:t>
            </a:r>
          </a:p>
        </p:txBody>
      </p:sp>
      <p:sp>
        <p:nvSpPr>
          <p:cNvPr id="14339" name="Rectangle 2"/>
          <p:cNvSpPr>
            <a:spLocks noGrp="1"/>
          </p:cNvSpPr>
          <p:nvPr>
            <p:ph idx="1"/>
          </p:nvPr>
        </p:nvSpPr>
        <p:spPr>
          <a:xfrm>
            <a:off x="539750" y="1052513"/>
            <a:ext cx="8077200" cy="4413250"/>
          </a:xfrm>
        </p:spPr>
        <p:txBody>
          <a:bodyPr/>
          <a:lstStyle/>
          <a:p>
            <a:r>
              <a:rPr b="1" smtClean="0">
                <a:solidFill>
                  <a:schemeClr val="accent5">
                    <a:lumMod val="75000"/>
                  </a:schemeClr>
                </a:solidFill>
              </a:rPr>
              <a:t>Molido de Materia Prima</a:t>
            </a:r>
          </a:p>
          <a:p>
            <a:endParaRPr b="1" smtClean="0">
              <a:solidFill>
                <a:schemeClr val="accent5">
                  <a:lumMod val="75000"/>
                </a:schemeClr>
              </a:solidFill>
            </a:endParaRPr>
          </a:p>
          <a:p>
            <a:endParaRPr b="1" smtClean="0">
              <a:solidFill>
                <a:schemeClr val="accent5">
                  <a:lumMod val="75000"/>
                </a:schemeClr>
              </a:solidFill>
            </a:endParaRPr>
          </a:p>
          <a:p>
            <a:endParaRPr b="1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None/>
            </a:pPr>
            <a:endParaRPr b="1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b="1" smtClean="0">
                <a:solidFill>
                  <a:schemeClr val="accent5">
                    <a:lumMod val="75000"/>
                  </a:schemeClr>
                </a:solidFill>
              </a:rPr>
              <a:t>Embutido</a:t>
            </a:r>
          </a:p>
          <a:p>
            <a:endParaRPr b="1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628775"/>
            <a:ext cx="30972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765175"/>
            <a:ext cx="27368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4076700"/>
            <a:ext cx="273685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3789363"/>
            <a:ext cx="3413125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/>
              <a:t>Proceso	</a:t>
            </a:r>
          </a:p>
        </p:txBody>
      </p:sp>
      <p:sp>
        <p:nvSpPr>
          <p:cNvPr id="15363" name="Rectangle 2"/>
          <p:cNvSpPr>
            <a:spLocks noGrp="1"/>
          </p:cNvSpPr>
          <p:nvPr>
            <p:ph idx="1"/>
          </p:nvPr>
        </p:nvSpPr>
        <p:spPr>
          <a:xfrm>
            <a:off x="468313" y="1484313"/>
            <a:ext cx="8077200" cy="4413250"/>
          </a:xfrm>
        </p:spPr>
        <p:txBody>
          <a:bodyPr/>
          <a:lstStyle/>
          <a:p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Empaque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unidades</a:t>
            </a:r>
            <a:endParaRPr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060575"/>
            <a:ext cx="2808288" cy="2106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549275"/>
            <a:ext cx="3206750" cy="240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4383088"/>
            <a:ext cx="2952750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3068638"/>
            <a:ext cx="26638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/>
              <a:t>Proceso	</a:t>
            </a:r>
          </a:p>
        </p:txBody>
      </p:sp>
      <p:sp>
        <p:nvSpPr>
          <p:cNvPr id="16387" name="Rectang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Sellado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al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vacio</a:t>
            </a:r>
            <a:endParaRPr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620713"/>
            <a:ext cx="3529013" cy="2646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b="16040"/>
          <a:stretch>
            <a:fillRect/>
          </a:stretch>
        </p:blipFill>
        <p:spPr bwMode="auto">
          <a:xfrm>
            <a:off x="611188" y="2349500"/>
            <a:ext cx="2951162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644900"/>
            <a:ext cx="3686175" cy="276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/>
              <a:t>Proceso</a:t>
            </a:r>
          </a:p>
        </p:txBody>
      </p:sp>
      <p:sp>
        <p:nvSpPr>
          <p:cNvPr id="17411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smtClean="0">
                <a:solidFill>
                  <a:schemeClr val="accent5">
                    <a:lumMod val="75000"/>
                  </a:schemeClr>
                </a:solidFill>
              </a:rPr>
              <a:t>Etiquetado</a:t>
            </a:r>
          </a:p>
          <a:p>
            <a:endParaRPr b="1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None/>
            </a:pPr>
            <a:endParaRPr b="1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b="1" smtClean="0">
                <a:solidFill>
                  <a:schemeClr val="accent5">
                    <a:lumMod val="75000"/>
                  </a:schemeClr>
                </a:solidFill>
              </a:rPr>
              <a:t>Producto Terminado</a:t>
            </a:r>
          </a:p>
          <a:p>
            <a:endParaRPr b="1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>
              <a:latin typeface="Segoe Condensed"/>
            </a:endParaRPr>
          </a:p>
        </p:txBody>
      </p:sp>
      <p:pic>
        <p:nvPicPr>
          <p:cNvPr id="12289" name="Picture 1" descr="2013-09-11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908050"/>
            <a:ext cx="3671888" cy="223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>
              <a:latin typeface="Segoe Condensed"/>
            </a:endParaRPr>
          </a:p>
        </p:txBody>
      </p:sp>
      <p:pic>
        <p:nvPicPr>
          <p:cNvPr id="12291" name="Picture 3" descr="2013-09-11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4005263"/>
            <a:ext cx="3529012" cy="206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3573463"/>
            <a:ext cx="26543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 smtClean="0"/>
              <a:t>Objetivos</a:t>
            </a:r>
            <a:endParaRPr b="1" dirty="0" smtClean="0"/>
          </a:p>
        </p:txBody>
      </p:sp>
      <p:sp>
        <p:nvSpPr>
          <p:cNvPr id="18435" name="Rectangle 2"/>
          <p:cNvSpPr>
            <a:spLocks noGrp="1"/>
          </p:cNvSpPr>
          <p:nvPr>
            <p:ph idx="1"/>
          </p:nvPr>
        </p:nvSpPr>
        <p:spPr>
          <a:xfrm>
            <a:off x="467544" y="1412776"/>
            <a:ext cx="8077200" cy="4411663"/>
          </a:xfrm>
        </p:spPr>
        <p:txBody>
          <a:bodyPr/>
          <a:lstStyle/>
          <a:p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Nos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hemos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propuesto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como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objetivo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el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brindarle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a la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empresa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un plan de control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ya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que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no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cuenta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con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alguno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endParaRPr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De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igual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forma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hemos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observado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que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la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variación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en los pesos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es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mucha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por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lo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que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detectaremos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esas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causas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que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lo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provocan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Hemos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tomado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la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medición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de 5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muestras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con 20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partes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cada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uno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para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mostrar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la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variación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del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producto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077200" cy="1075426"/>
          </a:xfrm>
        </p:spPr>
        <p:txBody>
          <a:bodyPr/>
          <a:lstStyle/>
          <a:p>
            <a:r>
              <a:rPr lang="es-MX" b="1" dirty="0" smtClean="0"/>
              <a:t>Resultados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39552" y="908712"/>
          <a:ext cx="3960440" cy="5720184"/>
        </p:xfrm>
        <a:graphic>
          <a:graphicData uri="http://schemas.openxmlformats.org/drawingml/2006/table">
            <a:tbl>
              <a:tblPr/>
              <a:tblGrid>
                <a:gridCol w="990110"/>
                <a:gridCol w="990110"/>
                <a:gridCol w="990110"/>
                <a:gridCol w="990110"/>
              </a:tblGrid>
              <a:tr h="23834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MUESTRA 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3834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No. De Paq.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Peso (kg)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No. De Paq.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Peso (kg)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8341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41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41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41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41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242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41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41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41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41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41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38341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41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41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242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38341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41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41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41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41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41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41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4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PROMEDIO 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250.5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No. menor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834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DESV. EST. 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4.70678724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No.mayor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44008" y="908720"/>
          <a:ext cx="3960440" cy="5688624"/>
        </p:xfrm>
        <a:graphic>
          <a:graphicData uri="http://schemas.openxmlformats.org/drawingml/2006/table">
            <a:tbl>
              <a:tblPr/>
              <a:tblGrid>
                <a:gridCol w="990110"/>
                <a:gridCol w="990110"/>
                <a:gridCol w="990110"/>
                <a:gridCol w="990110"/>
              </a:tblGrid>
              <a:tr h="23702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MUESTRA 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3702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No. De Paq.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Peso (kg)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No. De Paq.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Peso (kg)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7026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37026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37026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26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26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37026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37026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26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37026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26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26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26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26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37026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37026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26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26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37026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26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26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3702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PROMEDIO 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253.775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No. menor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702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DESV. EST. 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3.86627429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No. mayor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077200" cy="1075426"/>
          </a:xfrm>
        </p:spPr>
        <p:txBody>
          <a:bodyPr/>
          <a:lstStyle/>
          <a:p>
            <a:r>
              <a:rPr lang="es-MX" b="1" dirty="0" smtClean="0"/>
              <a:t>Resultados</a:t>
            </a:r>
            <a:endParaRPr lang="es-MX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644008" y="1124744"/>
          <a:ext cx="3960440" cy="5472600"/>
        </p:xfrm>
        <a:graphic>
          <a:graphicData uri="http://schemas.openxmlformats.org/drawingml/2006/table">
            <a:tbl>
              <a:tblPr/>
              <a:tblGrid>
                <a:gridCol w="990110"/>
                <a:gridCol w="990110"/>
                <a:gridCol w="990110"/>
                <a:gridCol w="990110"/>
              </a:tblGrid>
              <a:tr h="2280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MUESTRA 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No. De Paq.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Peso (kg)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No. De Paq.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Peso (kg)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262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8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PROMEDIO 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253.725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No. menor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DESV. EST. 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4.26667167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No. mayor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262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39552" y="1124744"/>
          <a:ext cx="3960440" cy="5400600"/>
        </p:xfrm>
        <a:graphic>
          <a:graphicData uri="http://schemas.openxmlformats.org/drawingml/2006/table">
            <a:tbl>
              <a:tblPr/>
              <a:tblGrid>
                <a:gridCol w="990110"/>
                <a:gridCol w="990110"/>
                <a:gridCol w="990110"/>
                <a:gridCol w="990110"/>
              </a:tblGrid>
              <a:tr h="2250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MUESTRA 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No. De Paq.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Peso (kg)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No. De Paq.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Peso (kg)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262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232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PROMEDIO 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253.025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No. menor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232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DESV. EST. 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6.03191299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3F3F3F"/>
                          </a:solidFill>
                          <a:latin typeface="Calibri"/>
                        </a:rPr>
                        <a:t>No. mayor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262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Conclusiones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8077200" cy="4411663"/>
          </a:xfrm>
        </p:spPr>
        <p:txBody>
          <a:bodyPr/>
          <a:lstStyle/>
          <a:p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Como podemos ver, Don Eli presenta productos que se salen de sus limites establecidos, y no se han podido controlar.</a:t>
            </a:r>
          </a:p>
          <a:p>
            <a:pPr>
              <a:buNone/>
            </a:pPr>
            <a:endParaRPr lang="es-MX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Es por eso que nosotras pretendemos brindarle los registros necesarios para que tengan un mejor control de su proceso.</a:t>
            </a:r>
            <a:endParaRPr lang="es-MX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8153400" cy="1371600"/>
          </a:xfrm>
        </p:spPr>
        <p:txBody>
          <a:bodyPr/>
          <a:lstStyle/>
          <a:p>
            <a:r>
              <a:rPr smtClean="0"/>
              <a:t>Elaborado por:</a:t>
            </a:r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539750" y="2276475"/>
            <a:ext cx="8129588" cy="9048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sz="2400" dirty="0" smtClean="0"/>
              <a:t>García </a:t>
            </a:r>
            <a:r>
              <a:rPr sz="2400" dirty="0" err="1" smtClean="0"/>
              <a:t>samaniego</a:t>
            </a:r>
            <a:r>
              <a:rPr sz="2400" dirty="0" smtClean="0"/>
              <a:t> </a:t>
            </a:r>
            <a:r>
              <a:rPr sz="2400" dirty="0" err="1" smtClean="0"/>
              <a:t>nora</a:t>
            </a:r>
            <a:r>
              <a:rPr sz="2400" dirty="0" smtClean="0"/>
              <a:t>  </a:t>
            </a:r>
            <a:r>
              <a:rPr sz="2400" dirty="0" err="1" smtClean="0"/>
              <a:t>lindzay</a:t>
            </a:r>
            <a:endParaRPr sz="2400" dirty="0" smtClean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sz="2400" dirty="0" smtClean="0"/>
              <a:t>Robles </a:t>
            </a:r>
            <a:r>
              <a:rPr sz="2400" dirty="0" err="1" smtClean="0"/>
              <a:t>rivas</a:t>
            </a:r>
            <a:r>
              <a:rPr sz="2400" dirty="0" smtClean="0"/>
              <a:t> </a:t>
            </a:r>
            <a:r>
              <a:rPr sz="2400" dirty="0" err="1" smtClean="0"/>
              <a:t>edna</a:t>
            </a:r>
            <a:r>
              <a:rPr sz="2400" dirty="0" smtClean="0"/>
              <a:t>  </a:t>
            </a:r>
            <a:r>
              <a:rPr sz="2400" dirty="0" err="1" smtClean="0"/>
              <a:t>yssell</a:t>
            </a:r>
            <a:endParaRPr sz="2400" dirty="0" smtClean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sz="2400" dirty="0" err="1" smtClean="0"/>
              <a:t>Villalba</a:t>
            </a:r>
            <a:r>
              <a:rPr sz="2400" dirty="0" smtClean="0"/>
              <a:t> bracamonte </a:t>
            </a:r>
            <a:r>
              <a:rPr sz="2400" dirty="0" err="1" smtClean="0"/>
              <a:t>iveth</a:t>
            </a:r>
            <a:r>
              <a:rPr sz="2400" dirty="0" smtClean="0"/>
              <a:t>  </a:t>
            </a:r>
            <a:r>
              <a:rPr sz="2400" dirty="0" err="1" smtClean="0"/>
              <a:t>alejandra</a:t>
            </a:r>
            <a:endParaRPr sz="2400" dirty="0" smtClean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sz="2400" dirty="0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611188" y="3284538"/>
            <a:ext cx="8153400" cy="1371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Asesor:</a:t>
            </a:r>
          </a:p>
        </p:txBody>
      </p:sp>
      <p:sp>
        <p:nvSpPr>
          <p:cNvPr id="7" name="Rectangle 4"/>
          <p:cNvSpPr txBox="1">
            <a:spLocks/>
          </p:cNvSpPr>
          <p:nvPr/>
        </p:nvSpPr>
        <p:spPr>
          <a:xfrm>
            <a:off x="539750" y="4941888"/>
            <a:ext cx="8129588" cy="9048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s-ES" sz="2400" cap="all" spc="100" dirty="0">
                <a:solidFill>
                  <a:schemeClr val="bg1"/>
                </a:solidFill>
                <a:latin typeface="+mn-lt"/>
                <a:cs typeface="+mn-cs"/>
              </a:rPr>
              <a:t>Lozano </a:t>
            </a:r>
            <a:r>
              <a:rPr lang="es-ES" sz="2400" cap="all" spc="100" dirty="0" err="1">
                <a:solidFill>
                  <a:schemeClr val="bg1"/>
                </a:solidFill>
                <a:latin typeface="+mn-lt"/>
                <a:cs typeface="+mn-cs"/>
              </a:rPr>
              <a:t>taylor</a:t>
            </a:r>
            <a:r>
              <a:rPr lang="es-ES" sz="2400" cap="all" spc="1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s-ES" sz="2400" cap="all" spc="100" dirty="0" err="1">
                <a:solidFill>
                  <a:schemeClr val="bg1"/>
                </a:solidFill>
                <a:latin typeface="+mn-lt"/>
                <a:cs typeface="+mn-cs"/>
              </a:rPr>
              <a:t>jose</a:t>
            </a:r>
            <a:endParaRPr lang="es-ES" sz="2400" cap="all" spc="100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s-ES" sz="2400" cap="all" spc="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 smtClean="0"/>
              <a:t>Introducción</a:t>
            </a:r>
            <a:endParaRPr b="1" dirty="0" smtClean="0"/>
          </a:p>
        </p:txBody>
      </p:sp>
      <p:sp>
        <p:nvSpPr>
          <p:cNvPr id="7171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La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empresa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que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nosotras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escogimos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es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“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Productos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Don Eli”, a la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cual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ya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habíamos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asistido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anteriormente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para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una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visita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b="1" i="1" dirty="0" err="1" smtClean="0">
                <a:solidFill>
                  <a:schemeClr val="accent5">
                    <a:lumMod val="75000"/>
                  </a:schemeClr>
                </a:solidFill>
              </a:rPr>
              <a:t>Costos</a:t>
            </a:r>
            <a:r>
              <a:rPr b="1" i="1" dirty="0" smtClean="0">
                <a:solidFill>
                  <a:schemeClr val="accent5">
                    <a:lumMod val="75000"/>
                  </a:schemeClr>
                </a:solidFill>
              </a:rPr>
              <a:t> en </a:t>
            </a:r>
            <a:r>
              <a:rPr b="1" i="1" dirty="0" err="1" smtClean="0">
                <a:solidFill>
                  <a:schemeClr val="accent5">
                    <a:lumMod val="75000"/>
                  </a:schemeClr>
                </a:solidFill>
              </a:rPr>
              <a:t>Ingeniería</a:t>
            </a:r>
            <a:r>
              <a:rPr b="1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None/>
            </a:pPr>
            <a:endParaRPr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Aquí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aplicaremos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los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conocimientos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adquiridos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en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clase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para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ayudar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a la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empresa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a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tener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un control de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calidad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en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su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proceso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b="1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/>
              <a:t>Inicio</a:t>
            </a:r>
          </a:p>
        </p:txBody>
      </p:sp>
      <p:sp>
        <p:nvSpPr>
          <p:cNvPr id="5" name="Rectangle 4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Surge hace 26 años como una idea y negocio familiar, dedicándose en sus inicios solo a la producción de chorizo de pavo y de res con una receta 100% original.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MX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Su fundador y aun dueño es el señor Eliseo Navarro Corona.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MX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Hasta el día de hoy hasta abarca desde San Luis hasta Los Mochis y parte de Mazatlán</a:t>
            </a:r>
            <a:endParaRPr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smtClean="0"/>
              <a:t>Datos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850" y="1557338"/>
            <a:ext cx="8077200" cy="44116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MX" b="1" i="1" dirty="0" smtClean="0">
                <a:solidFill>
                  <a:schemeClr val="accent5">
                    <a:lumMod val="75000"/>
                  </a:schemeClr>
                </a:solidFill>
              </a:rPr>
              <a:t>Dueño: Eliseo Navarro Corona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s-MX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MX" b="1" i="1" dirty="0" smtClean="0">
                <a:solidFill>
                  <a:schemeClr val="accent5">
                    <a:lumMod val="75000"/>
                  </a:schemeClr>
                </a:solidFill>
              </a:rPr>
              <a:t>Gerente: </a:t>
            </a:r>
            <a:r>
              <a:rPr lang="es-MX" b="1" i="1" dirty="0" err="1" smtClean="0">
                <a:solidFill>
                  <a:schemeClr val="accent5">
                    <a:lumMod val="75000"/>
                  </a:schemeClr>
                </a:solidFill>
              </a:rPr>
              <a:t>Jesus</a:t>
            </a:r>
            <a:r>
              <a:rPr lang="es-MX" b="1" i="1" dirty="0" smtClean="0">
                <a:solidFill>
                  <a:schemeClr val="accent5">
                    <a:lumMod val="75000"/>
                  </a:schemeClr>
                </a:solidFill>
              </a:rPr>
              <a:t> Tadeo Noriega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MX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MX" b="1" i="1" dirty="0" smtClean="0">
                <a:solidFill>
                  <a:schemeClr val="accent5">
                    <a:lumMod val="75000"/>
                  </a:schemeClr>
                </a:solidFill>
              </a:rPr>
              <a:t>Ubicación:</a:t>
            </a: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Avenida </a:t>
            </a:r>
            <a:r>
              <a:rPr lang="es-MX" b="1" dirty="0" err="1" smtClean="0">
                <a:solidFill>
                  <a:schemeClr val="accent5">
                    <a:lumMod val="75000"/>
                  </a:schemeClr>
                </a:solidFill>
              </a:rPr>
              <a:t>Sinoquipe</a:t>
            </a: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 #396, colonia Lomas de Madrid, Hermosillo, Hermosillo Sonora, México, CP 83103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MX" b="1" i="1" dirty="0" smtClean="0">
                <a:solidFill>
                  <a:schemeClr val="accent5">
                    <a:lumMod val="75000"/>
                  </a:schemeClr>
                </a:solidFill>
              </a:rPr>
              <a:t>Teléfono: </a:t>
            </a: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6622842921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MX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MX" b="1" i="1" dirty="0" smtClean="0">
                <a:solidFill>
                  <a:schemeClr val="accent5">
                    <a:lumMod val="75000"/>
                  </a:schemeClr>
                </a:solidFill>
              </a:rPr>
              <a:t>Horario: </a:t>
            </a: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6:00 </a:t>
            </a:r>
            <a:r>
              <a:rPr lang="es-MX" b="1" dirty="0" err="1" smtClean="0">
                <a:solidFill>
                  <a:schemeClr val="accent5">
                    <a:lumMod val="75000"/>
                  </a:schemeClr>
                </a:solidFill>
              </a:rPr>
              <a:t>a.m</a:t>
            </a: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 a 4:00 p.m.</a:t>
            </a:r>
            <a:endParaRPr lang="es-MX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9912" y="404664"/>
            <a:ext cx="3494088" cy="262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/>
              <a:t>Productos Elaborados</a:t>
            </a:r>
          </a:p>
        </p:txBody>
      </p:sp>
      <p:sp>
        <p:nvSpPr>
          <p:cNvPr id="1024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Esta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empresa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elabora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distintos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productos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como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Chorizo de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Pavo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</a:p>
          <a:p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Chorizo de Res</a:t>
            </a:r>
          </a:p>
          <a:p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Carne de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Pavo</a:t>
            </a:r>
            <a:endParaRPr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Nosotras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nos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enfocaremos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al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proceso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de la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elaboración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del chorizo de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pavo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que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es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el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más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vendido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por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la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empresa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283968" y="2492375"/>
            <a:ext cx="4536182" cy="1834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Pavo Adobado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Pollo Adobado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Lomo adobado (cerdo)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539750" y="0"/>
            <a:ext cx="8077200" cy="1074738"/>
          </a:xfrm>
        </p:spPr>
        <p:txBody>
          <a:bodyPr/>
          <a:lstStyle/>
          <a:p>
            <a:r>
              <a:rPr lang="es-MX" b="1" smtClean="0"/>
              <a:t>Carta de Aceptación</a:t>
            </a:r>
          </a:p>
        </p:txBody>
      </p:sp>
      <p:pic>
        <p:nvPicPr>
          <p:cNvPr id="4" name="3 Marcador de contenido" descr="PEDIDO PASTA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615"/>
          <a:stretch>
            <a:fillRect/>
          </a:stretch>
        </p:blipFill>
        <p:spPr>
          <a:xfrm>
            <a:off x="2484438" y="933450"/>
            <a:ext cx="4306887" cy="55911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77200" cy="7683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b="1" dirty="0" smtClean="0"/>
              <a:t>Diagrama del flujo del proceso</a:t>
            </a:r>
            <a:endParaRPr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990600"/>
            <a:ext cx="6769100" cy="56070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/>
              <a:t>Proceso</a:t>
            </a:r>
          </a:p>
        </p:txBody>
      </p:sp>
      <p:sp>
        <p:nvSpPr>
          <p:cNvPr id="13315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Recepción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Materia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Prima</a:t>
            </a:r>
          </a:p>
          <a:p>
            <a:endParaRPr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Descongelamiento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y </a:t>
            </a:r>
          </a:p>
          <a:p>
            <a:pPr>
              <a:buFont typeface="Arial" pitchFamily="34" charset="0"/>
              <a:buNone/>
            </a:pP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Mezcla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Materia</a:t>
            </a:r>
            <a:r>
              <a:rPr b="1" dirty="0" smtClean="0">
                <a:solidFill>
                  <a:schemeClr val="accent5">
                    <a:lumMod val="75000"/>
                  </a:schemeClr>
                </a:solidFill>
              </a:rPr>
              <a:t> Prima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4664"/>
            <a:ext cx="26543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644900"/>
            <a:ext cx="20955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081922">
  <a:themeElements>
    <a:clrScheme name="Personalizado 5">
      <a:dk1>
        <a:sysClr val="windowText" lastClr="000000"/>
      </a:dk1>
      <a:lt1>
        <a:sysClr val="window" lastClr="FFFFFF"/>
      </a:lt1>
      <a:dk2>
        <a:srgbClr val="666666"/>
      </a:dk2>
      <a:lt2>
        <a:srgbClr val="F2F2F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CA6BF9C-A19A-4A03-AB9D-203E97D53D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829</Words>
  <Application>Microsoft Office PowerPoint</Application>
  <PresentationFormat>Presentación en pantalla (4:3)</PresentationFormat>
  <Paragraphs>458</Paragraphs>
  <Slides>17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TS010081922</vt:lpstr>
      <vt:lpstr>Productos Don Eli</vt:lpstr>
      <vt:lpstr>Elaborado por:</vt:lpstr>
      <vt:lpstr>Introducción</vt:lpstr>
      <vt:lpstr>Inicio</vt:lpstr>
      <vt:lpstr>Datos</vt:lpstr>
      <vt:lpstr>Productos Elaborados</vt:lpstr>
      <vt:lpstr>Carta de Aceptación</vt:lpstr>
      <vt:lpstr>Diagrama del flujo del proceso</vt:lpstr>
      <vt:lpstr>Proceso</vt:lpstr>
      <vt:lpstr>Proceso</vt:lpstr>
      <vt:lpstr>Proceso </vt:lpstr>
      <vt:lpstr>Proceso </vt:lpstr>
      <vt:lpstr>Proceso</vt:lpstr>
      <vt:lpstr>Objetivos</vt:lpstr>
      <vt:lpstr>Resultados</vt:lpstr>
      <vt:lpstr>Resultados</vt:lpstr>
      <vt:lpstr>Conclusiones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2013-10-08T05:08:29Z</dcterms:created>
  <dcterms:modified xsi:type="dcterms:W3CDTF">2013-10-12T20:16:40Z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TC100819229990</vt:lpwstr>
  </property>
</Properties>
</file>